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" panose="020B0604020202020204" pitchFamily="34" charset="0"/>
      <p:regular r:id="rId11"/>
    </p:embeddedFont>
    <p:embeddedFont>
      <p:font typeface="Arial Black" panose="020B0A04020102020204" pitchFamily="34" charset="0"/>
      <p:bold r:id="rId12"/>
    </p:embeddedFont>
    <p:embeddedFont>
      <p:font typeface="Arial Bold" panose="020B0704020202020204" pitchFamily="34" charset="0"/>
      <p:regular r:id="rId13"/>
      <p:bold r:id="rId14"/>
    </p:embeddedFont>
    <p:embeddedFont>
      <p:font typeface="Arimo" panose="020B0600000101010101" charset="0"/>
      <p:regular r:id="rId15"/>
    </p:embeddedFont>
    <p:embeddedFont>
      <p:font typeface="Arimo Bold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0000101010101" charset="0"/>
      <p:regular r:id="rId21"/>
    </p:embeddedFont>
    <p:embeddedFont>
      <p:font typeface="Canva Sans Bold" panose="020B0600000101010101" charset="0"/>
      <p:regular r:id="rId22"/>
    </p:embeddedFont>
    <p:embeddedFont>
      <p:font typeface="Mandali" panose="020B0600000101010101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674419" y="604448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7" y="0"/>
                </a:lnTo>
                <a:lnTo>
                  <a:pt x="1602057" y="364861"/>
                </a:lnTo>
                <a:lnTo>
                  <a:pt x="0" y="364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648873" y="9498438"/>
            <a:ext cx="3382030" cy="788562"/>
            <a:chOff x="0" y="0"/>
            <a:chExt cx="4454730" cy="1038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4730" cy="1038676"/>
            </a:xfrm>
            <a:custGeom>
              <a:avLst/>
              <a:gdLst/>
              <a:ahLst/>
              <a:cxnLst/>
              <a:rect l="l" t="t" r="r" b="b"/>
              <a:pathLst>
                <a:path w="4454730" h="1038676">
                  <a:moveTo>
                    <a:pt x="0" y="0"/>
                  </a:moveTo>
                  <a:lnTo>
                    <a:pt x="4454730" y="0"/>
                  </a:lnTo>
                  <a:lnTo>
                    <a:pt x="4454730" y="1038676"/>
                  </a:lnTo>
                  <a:lnTo>
                    <a:pt x="0" y="1038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4454730" cy="10291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Make it possible</a:t>
              </a:r>
            </a:p>
          </p:txBody>
        </p:sp>
      </p:grpSp>
      <p:sp>
        <p:nvSpPr>
          <p:cNvPr id="7" name="Freeform 7" descr="텍스트, 클립아트이(가) 표시된 사진  자동 생성된 설명"/>
          <p:cNvSpPr/>
          <p:nvPr/>
        </p:nvSpPr>
        <p:spPr>
          <a:xfrm>
            <a:off x="14866446" y="8743950"/>
            <a:ext cx="2891330" cy="759018"/>
          </a:xfrm>
          <a:custGeom>
            <a:avLst/>
            <a:gdLst/>
            <a:ahLst/>
            <a:cxnLst/>
            <a:rect l="l" t="t" r="r" b="b"/>
            <a:pathLst>
              <a:path w="2891330" h="759018">
                <a:moveTo>
                  <a:pt x="0" y="0"/>
                </a:moveTo>
                <a:lnTo>
                  <a:pt x="2891330" y="0"/>
                </a:lnTo>
                <a:lnTo>
                  <a:pt x="2891330" y="759018"/>
                </a:lnTo>
                <a:lnTo>
                  <a:pt x="0" y="759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0" r="-940"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1250445" y="3390900"/>
            <a:ext cx="0" cy="1752600"/>
          </a:xfrm>
          <a:prstGeom prst="line">
            <a:avLst/>
          </a:prstGeom>
          <a:ln w="47625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475448" y="3194367"/>
            <a:ext cx="12368553" cy="2101533"/>
            <a:chOff x="0" y="0"/>
            <a:chExt cx="16491404" cy="2802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91404" cy="2802044"/>
            </a:xfrm>
            <a:custGeom>
              <a:avLst/>
              <a:gdLst/>
              <a:ahLst/>
              <a:cxnLst/>
              <a:rect l="l" t="t" r="r" b="b"/>
              <a:pathLst>
                <a:path w="16491404" h="2802044">
                  <a:moveTo>
                    <a:pt x="0" y="0"/>
                  </a:moveTo>
                  <a:lnTo>
                    <a:pt x="16491404" y="0"/>
                  </a:lnTo>
                  <a:lnTo>
                    <a:pt x="16491404" y="2802044"/>
                  </a:lnTo>
                  <a:lnTo>
                    <a:pt x="0" y="2802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6491404" cy="2821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</a:t>
              </a:r>
              <a:r>
                <a:rPr lang="en-US" sz="30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개발자</a:t>
              </a: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30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트랙</a:t>
              </a: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30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미니프로젝트</a:t>
              </a: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2차 </a:t>
              </a:r>
            </a:p>
            <a:p>
              <a:pPr algn="l">
                <a:lnSpc>
                  <a:spcPts val="3600"/>
                </a:lnSpc>
              </a:pPr>
              <a:endParaRPr lang="en-US" sz="30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7920"/>
                </a:lnSpc>
              </a:pPr>
              <a:r>
                <a:rPr lang="en-US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</a:t>
              </a:r>
              <a:r>
                <a:rPr lang="ko-KR" altLang="en-US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면접관 </a:t>
              </a:r>
              <a:r>
                <a:rPr lang="en-US" altLang="ko-KR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Agent </a:t>
              </a:r>
              <a:r>
                <a:rPr lang="ko-KR" altLang="en-US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구축</a:t>
              </a:r>
              <a:endParaRPr lang="en-US" sz="6600" b="1" spc="-15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5448" y="5166362"/>
            <a:ext cx="6303483" cy="973634"/>
            <a:chOff x="0" y="0"/>
            <a:chExt cx="8404644" cy="1298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04644" cy="1298178"/>
            </a:xfrm>
            <a:custGeom>
              <a:avLst/>
              <a:gdLst/>
              <a:ahLst/>
              <a:cxnLst/>
              <a:rect l="l" t="t" r="r" b="b"/>
              <a:pathLst>
                <a:path w="8404644" h="1298178">
                  <a:moveTo>
                    <a:pt x="0" y="0"/>
                  </a:moveTo>
                  <a:lnTo>
                    <a:pt x="8404644" y="0"/>
                  </a:lnTo>
                  <a:lnTo>
                    <a:pt x="8404644" y="1298178"/>
                  </a:lnTo>
                  <a:lnTo>
                    <a:pt x="0" y="1298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404644" cy="1317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9"/>
                </a:lnSpc>
              </a:pPr>
              <a:r>
                <a:rPr lang="en-US" sz="4800" b="1" spc="-150">
                  <a:solidFill>
                    <a:srgbClr val="1F676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01반 01조</a:t>
              </a:r>
            </a:p>
          </p:txBody>
        </p: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id="{9C47FE3E-E321-4AF6-888E-694EC3F4C457}"/>
              </a:ext>
            </a:extLst>
          </p:cNvPr>
          <p:cNvGrpSpPr/>
          <p:nvPr/>
        </p:nvGrpSpPr>
        <p:grpSpPr>
          <a:xfrm>
            <a:off x="10875568" y="4375977"/>
            <a:ext cx="6072120" cy="3262153"/>
            <a:chOff x="1615539" y="3216092"/>
            <a:chExt cx="8096160" cy="4349538"/>
          </a:xfrm>
        </p:grpSpPr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1619BFA-4481-4DD2-A2F4-2BDFF29B8C04}"/>
                </a:ext>
              </a:extLst>
            </p:cNvPr>
            <p:cNvSpPr/>
            <p:nvPr/>
          </p:nvSpPr>
          <p:spPr>
            <a:xfrm>
              <a:off x="1615539" y="3216092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F42D1A74-6C46-40F0-A8B6-D03D65747993}"/>
                </a:ext>
              </a:extLst>
            </p:cNvPr>
            <p:cNvSpPr txBox="1"/>
            <p:nvPr/>
          </p:nvSpPr>
          <p:spPr>
            <a:xfrm>
              <a:off x="5097982" y="6720174"/>
              <a:ext cx="4613717" cy="8454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김은서     박보현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안재영     이동섭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r>
                <a:rPr lang="ko-KR" alt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이민욱</a:t>
              </a: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</a:t>
              </a:r>
              <a:r>
                <a:rPr lang="ko-KR" alt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장희지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조연서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90" y="13717"/>
            <a:ext cx="18287999" cy="10273284"/>
          </a:xfrm>
          <a:custGeom>
            <a:avLst/>
            <a:gdLst/>
            <a:ahLst/>
            <a:cxnLst/>
            <a:rect l="l" t="t" r="r" b="b"/>
            <a:pathLst>
              <a:path w="22700068" h="10594628">
                <a:moveTo>
                  <a:pt x="0" y="0"/>
                </a:moveTo>
                <a:lnTo>
                  <a:pt x="22700068" y="0"/>
                </a:lnTo>
                <a:lnTo>
                  <a:pt x="22700068" y="10594629"/>
                </a:lnTo>
                <a:lnTo>
                  <a:pt x="0" y="10594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9288" r="-303185" b="-1066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622107"/>
          </a:xfrm>
          <a:custGeom>
            <a:avLst/>
            <a:gdLst/>
            <a:ahLst/>
            <a:cxnLst/>
            <a:rect l="l" t="t" r="r" b="b"/>
            <a:pathLst>
              <a:path w="18288000" h="1622107">
                <a:moveTo>
                  <a:pt x="0" y="0"/>
                </a:moveTo>
                <a:lnTo>
                  <a:pt x="18288000" y="0"/>
                </a:lnTo>
                <a:lnTo>
                  <a:pt x="18288000" y="1622107"/>
                </a:lnTo>
                <a:lnTo>
                  <a:pt x="0" y="162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2044" b="-3721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‹1›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40485" y="416787"/>
            <a:ext cx="4998742" cy="2425523"/>
            <a:chOff x="-177389" y="-19050"/>
            <a:chExt cx="6664989" cy="3234031"/>
          </a:xfrm>
        </p:grpSpPr>
        <p:sp>
          <p:nvSpPr>
            <p:cNvPr id="15" name="Freeform 15"/>
            <p:cNvSpPr/>
            <p:nvPr/>
          </p:nvSpPr>
          <p:spPr>
            <a:xfrm>
              <a:off x="-177389" y="1957293"/>
              <a:ext cx="6487600" cy="1257688"/>
            </a:xfrm>
            <a:custGeom>
              <a:avLst/>
              <a:gdLst/>
              <a:ahLst/>
              <a:cxnLst/>
              <a:rect l="l" t="t" r="r" b="b"/>
              <a:pathLst>
                <a:path w="6487600" h="1257688">
                  <a:moveTo>
                    <a:pt x="0" y="0"/>
                  </a:moveTo>
                  <a:lnTo>
                    <a:pt x="6487600" y="0"/>
                  </a:lnTo>
                  <a:lnTo>
                    <a:pt x="648760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648760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5B3D37-AEA2-44BF-8DED-277571CD4F9B}"/>
              </a:ext>
            </a:extLst>
          </p:cNvPr>
          <p:cNvGrpSpPr/>
          <p:nvPr/>
        </p:nvGrpSpPr>
        <p:grpSpPr>
          <a:xfrm>
            <a:off x="7086600" y="1800542"/>
            <a:ext cx="9584534" cy="7229425"/>
            <a:chOff x="8562974" y="1780980"/>
            <a:chExt cx="8696327" cy="72294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87403D-C15C-448B-8059-B339B2BF8AF9}"/>
                </a:ext>
              </a:extLst>
            </p:cNvPr>
            <p:cNvSpPr/>
            <p:nvPr/>
          </p:nvSpPr>
          <p:spPr>
            <a:xfrm>
              <a:off x="8562974" y="1780980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5040"/>
                </a:lnSpc>
              </a:pP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1 .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사전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준비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FEA12C8-DEB8-47B3-A6F7-D5F446C63342}"/>
                </a:ext>
              </a:extLst>
            </p:cNvPr>
            <p:cNvSpPr/>
            <p:nvPr/>
          </p:nvSpPr>
          <p:spPr>
            <a:xfrm>
              <a:off x="8562974" y="3263014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5040"/>
                </a:lnSpc>
              </a:pP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2 .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답변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평가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32FC3E9-5CE7-40E6-A035-3D2CD9ACBA08}"/>
                </a:ext>
              </a:extLst>
            </p:cNvPr>
            <p:cNvSpPr/>
            <p:nvPr/>
          </p:nvSpPr>
          <p:spPr>
            <a:xfrm>
              <a:off x="8562975" y="4747011"/>
              <a:ext cx="8696325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3 .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진행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검토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및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생성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2506A5D-928B-470C-A821-E7F15F3C03BF}"/>
                </a:ext>
              </a:extLst>
            </p:cNvPr>
            <p:cNvSpPr/>
            <p:nvPr/>
          </p:nvSpPr>
          <p:spPr>
            <a:xfrm>
              <a:off x="8562975" y="6231008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4 .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피드백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보고서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D035518-FEF6-4498-8927-3489D2E88BD9}"/>
                </a:ext>
              </a:extLst>
            </p:cNvPr>
            <p:cNvSpPr/>
            <p:nvPr/>
          </p:nvSpPr>
          <p:spPr>
            <a:xfrm>
              <a:off x="8562974" y="7715005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[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참고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]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AI면접관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Agent with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Gradio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55C4145A-3C0C-4ACC-BB4D-3C3553A7EA37}"/>
              </a:ext>
            </a:extLst>
          </p:cNvPr>
          <p:cNvSpPr/>
          <p:nvPr/>
        </p:nvSpPr>
        <p:spPr>
          <a:xfrm flipH="1" flipV="1">
            <a:off x="5203806" y="1763161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F0767D-AD6C-48BF-AD79-2597E5203821}"/>
              </a:ext>
            </a:extLst>
          </p:cNvPr>
          <p:cNvSpPr txBox="1"/>
          <p:nvPr/>
        </p:nvSpPr>
        <p:spPr>
          <a:xfrm>
            <a:off x="575458" y="5018294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Arial Black" panose="020B0A04020102020204" pitchFamily="34" charset="0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‹2›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7" y="431074"/>
            <a:ext cx="4865700" cy="943266"/>
            <a:chOff x="0" y="0"/>
            <a:chExt cx="648760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87600" cy="1257688"/>
            </a:xfrm>
            <a:custGeom>
              <a:avLst/>
              <a:gdLst/>
              <a:ahLst/>
              <a:cxnLst/>
              <a:rect l="l" t="t" r="r" b="b"/>
              <a:pathLst>
                <a:path w="6487600" h="1257688">
                  <a:moveTo>
                    <a:pt x="0" y="0"/>
                  </a:moveTo>
                  <a:lnTo>
                    <a:pt x="6487600" y="0"/>
                  </a:lnTo>
                  <a:lnTo>
                    <a:pt x="648760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648760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사전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준비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7200" y="1866900"/>
            <a:ext cx="3536488" cy="710291"/>
            <a:chOff x="-101600" y="-129344"/>
            <a:chExt cx="4715317" cy="947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01600" y="-129344"/>
              <a:ext cx="4613717" cy="8367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Resume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분석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33400" y="3321931"/>
            <a:ext cx="5016968" cy="586516"/>
          </a:xfrm>
          <a:custGeom>
            <a:avLst/>
            <a:gdLst/>
            <a:ahLst/>
            <a:cxnLst/>
            <a:rect l="l" t="t" r="r" b="b"/>
            <a:pathLst>
              <a:path w="5016968" h="586516">
                <a:moveTo>
                  <a:pt x="0" y="0"/>
                </a:moveTo>
                <a:lnTo>
                  <a:pt x="5016968" y="0"/>
                </a:lnTo>
                <a:lnTo>
                  <a:pt x="5016968" y="586516"/>
                </a:lnTo>
                <a:lnTo>
                  <a:pt x="0" y="58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33400" y="4194197"/>
            <a:ext cx="4734592" cy="729029"/>
          </a:xfrm>
          <a:custGeom>
            <a:avLst/>
            <a:gdLst/>
            <a:ahLst/>
            <a:cxnLst/>
            <a:rect l="l" t="t" r="r" b="b"/>
            <a:pathLst>
              <a:path w="4734592" h="729029">
                <a:moveTo>
                  <a:pt x="0" y="0"/>
                </a:moveTo>
                <a:lnTo>
                  <a:pt x="4734592" y="0"/>
                </a:lnTo>
                <a:lnTo>
                  <a:pt x="4734592" y="729029"/>
                </a:lnTo>
                <a:lnTo>
                  <a:pt x="0" y="72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3400" y="6201256"/>
            <a:ext cx="7990559" cy="3076365"/>
          </a:xfrm>
          <a:custGeom>
            <a:avLst/>
            <a:gdLst/>
            <a:ahLst/>
            <a:cxnLst/>
            <a:rect l="l" t="t" r="r" b="b"/>
            <a:pathLst>
              <a:path w="7990559" h="3076365">
                <a:moveTo>
                  <a:pt x="0" y="0"/>
                </a:moveTo>
                <a:lnTo>
                  <a:pt x="7990559" y="0"/>
                </a:lnTo>
                <a:lnTo>
                  <a:pt x="7990559" y="3076365"/>
                </a:lnTo>
                <a:lnTo>
                  <a:pt x="0" y="3076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180430" y="6224972"/>
            <a:ext cx="5514210" cy="3093337"/>
          </a:xfrm>
          <a:custGeom>
            <a:avLst/>
            <a:gdLst/>
            <a:ahLst/>
            <a:cxnLst/>
            <a:rect l="l" t="t" r="r" b="b"/>
            <a:pathLst>
              <a:path w="5514210" h="3093337">
                <a:moveTo>
                  <a:pt x="0" y="0"/>
                </a:moveTo>
                <a:lnTo>
                  <a:pt x="5514210" y="0"/>
                </a:lnTo>
                <a:lnTo>
                  <a:pt x="5514210" y="3093337"/>
                </a:lnTo>
                <a:lnTo>
                  <a:pt x="0" y="3093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9296400" y="1949621"/>
            <a:ext cx="3827802" cy="627570"/>
            <a:chOff x="-490019" y="-19049"/>
            <a:chExt cx="5103736" cy="8367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-490019" y="-19049"/>
              <a:ext cx="4613717" cy="8367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전략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수립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80430" y="3341686"/>
            <a:ext cx="2386927" cy="629281"/>
          </a:xfrm>
          <a:custGeom>
            <a:avLst/>
            <a:gdLst/>
            <a:ahLst/>
            <a:cxnLst/>
            <a:rect l="l" t="t" r="r" b="b"/>
            <a:pathLst>
              <a:path w="2386927" h="629281">
                <a:moveTo>
                  <a:pt x="0" y="0"/>
                </a:moveTo>
                <a:lnTo>
                  <a:pt x="2386927" y="0"/>
                </a:lnTo>
                <a:lnTo>
                  <a:pt x="2386927" y="629281"/>
                </a:lnTo>
                <a:lnTo>
                  <a:pt x="0" y="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TextBox 31"/>
          <p:cNvSpPr txBox="1"/>
          <p:nvPr/>
        </p:nvSpPr>
        <p:spPr>
          <a:xfrm>
            <a:off x="10183505" y="3459159"/>
            <a:ext cx="238385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경력 및 경험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830983" y="3341686"/>
            <a:ext cx="2386927" cy="629281"/>
          </a:xfrm>
          <a:custGeom>
            <a:avLst/>
            <a:gdLst/>
            <a:ahLst/>
            <a:cxnLst/>
            <a:rect l="l" t="t" r="r" b="b"/>
            <a:pathLst>
              <a:path w="2386927" h="629281">
                <a:moveTo>
                  <a:pt x="0" y="0"/>
                </a:moveTo>
                <a:lnTo>
                  <a:pt x="2386927" y="0"/>
                </a:lnTo>
                <a:lnTo>
                  <a:pt x="2386927" y="629281"/>
                </a:lnTo>
                <a:lnTo>
                  <a:pt x="0" y="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643750" y="3459159"/>
            <a:ext cx="2764467" cy="33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동기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및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커뮤니케이션</a:t>
            </a:r>
            <a:endParaRPr lang="en-US" sz="19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15484610" y="3331005"/>
            <a:ext cx="2386927" cy="629281"/>
          </a:xfrm>
          <a:custGeom>
            <a:avLst/>
            <a:gdLst/>
            <a:ahLst/>
            <a:cxnLst/>
            <a:rect l="l" t="t" r="r" b="b"/>
            <a:pathLst>
              <a:path w="2386927" h="629281">
                <a:moveTo>
                  <a:pt x="0" y="0"/>
                </a:moveTo>
                <a:lnTo>
                  <a:pt x="2386927" y="0"/>
                </a:lnTo>
                <a:lnTo>
                  <a:pt x="2386927" y="629281"/>
                </a:lnTo>
                <a:lnTo>
                  <a:pt x="0" y="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5487685" y="3459159"/>
            <a:ext cx="238385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논리적 사고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507244" y="4599376"/>
            <a:ext cx="5037480" cy="629281"/>
            <a:chOff x="0" y="0"/>
            <a:chExt cx="6716640" cy="8390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182570" cy="839041"/>
            </a:xfrm>
            <a:custGeom>
              <a:avLst/>
              <a:gdLst/>
              <a:ahLst/>
              <a:cxnLst/>
              <a:rect l="l" t="t" r="r" b="b"/>
              <a:pathLst>
                <a:path w="3182570" h="839041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4099" y="169331"/>
              <a:ext cx="317847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방향</a:t>
              </a:r>
            </a:p>
          </p:txBody>
        </p:sp>
        <p:sp>
          <p:nvSpPr>
            <p:cNvPr id="39" name="Freeform 39"/>
            <p:cNvSpPr/>
            <p:nvPr/>
          </p:nvSpPr>
          <p:spPr>
            <a:xfrm>
              <a:off x="3534070" y="0"/>
              <a:ext cx="3182570" cy="839041"/>
            </a:xfrm>
            <a:custGeom>
              <a:avLst/>
              <a:gdLst/>
              <a:ahLst/>
              <a:cxnLst/>
              <a:rect l="l" t="t" r="r" b="b"/>
              <a:pathLst>
                <a:path w="3182570" h="839041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538170" y="169331"/>
              <a:ext cx="317847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예시 질문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0180430" y="5562816"/>
            <a:ext cx="2535068" cy="500231"/>
          </a:xfrm>
          <a:custGeom>
            <a:avLst/>
            <a:gdLst/>
            <a:ahLst/>
            <a:cxnLst/>
            <a:rect l="l" t="t" r="r" b="b"/>
            <a:pathLst>
              <a:path w="2535068" h="500231">
                <a:moveTo>
                  <a:pt x="0" y="0"/>
                </a:moveTo>
                <a:lnTo>
                  <a:pt x="2535068" y="0"/>
                </a:lnTo>
                <a:lnTo>
                  <a:pt x="2535068" y="500231"/>
                </a:lnTo>
                <a:lnTo>
                  <a:pt x="0" y="500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533400" y="5178271"/>
            <a:ext cx="729424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핵심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경력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직무역량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성과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등 3-5문장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요약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10개의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핵심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키워드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추출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33400" y="2820804"/>
            <a:ext cx="5897334" cy="34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model = “gpt-4o-mini”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47451" y="2872466"/>
            <a:ext cx="8624086" cy="33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분석된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요약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및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키워드를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바탕으로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다음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3가지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영역으로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전략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수립</a:t>
            </a:r>
            <a:endParaRPr lang="en-US" sz="19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247451" y="4156097"/>
            <a:ext cx="820762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각 영역마다 다음 항목 생성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‹3›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7" y="431074"/>
            <a:ext cx="8907960" cy="943266"/>
            <a:chOff x="0" y="0"/>
            <a:chExt cx="1187728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7280" cy="1257688"/>
            </a:xfrm>
            <a:custGeom>
              <a:avLst/>
              <a:gdLst/>
              <a:ahLst/>
              <a:cxnLst/>
              <a:rect l="l" t="t" r="r" b="b"/>
              <a:pathLst>
                <a:path w="11877280" h="1257688">
                  <a:moveTo>
                    <a:pt x="0" y="0"/>
                  </a:moveTo>
                  <a:lnTo>
                    <a:pt x="11877280" y="0"/>
                  </a:lnTo>
                  <a:lnTo>
                    <a:pt x="1187728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87728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답변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평가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1591665" y="2558809"/>
            <a:ext cx="6166107" cy="1597696"/>
          </a:xfrm>
          <a:custGeom>
            <a:avLst/>
            <a:gdLst/>
            <a:ahLst/>
            <a:cxnLst/>
            <a:rect l="l" t="t" r="r" b="b"/>
            <a:pathLst>
              <a:path w="6166107" h="1597696">
                <a:moveTo>
                  <a:pt x="0" y="0"/>
                </a:moveTo>
                <a:lnTo>
                  <a:pt x="6166107" y="0"/>
                </a:lnTo>
                <a:lnTo>
                  <a:pt x="6166107" y="1597696"/>
                </a:lnTo>
                <a:lnTo>
                  <a:pt x="0" y="159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40" b="-214394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15628" y="3656752"/>
            <a:ext cx="4907676" cy="1832613"/>
          </a:xfrm>
          <a:custGeom>
            <a:avLst/>
            <a:gdLst/>
            <a:ahLst/>
            <a:cxnLst/>
            <a:rect l="l" t="t" r="r" b="b"/>
            <a:pathLst>
              <a:path w="4907676" h="1832613">
                <a:moveTo>
                  <a:pt x="0" y="0"/>
                </a:moveTo>
                <a:lnTo>
                  <a:pt x="4907676" y="0"/>
                </a:lnTo>
                <a:lnTo>
                  <a:pt x="4907676" y="1832613"/>
                </a:lnTo>
                <a:lnTo>
                  <a:pt x="0" y="1832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9647" y="7446181"/>
            <a:ext cx="7953657" cy="1312353"/>
          </a:xfrm>
          <a:custGeom>
            <a:avLst/>
            <a:gdLst/>
            <a:ahLst/>
            <a:cxnLst/>
            <a:rect l="l" t="t" r="r" b="b"/>
            <a:pathLst>
              <a:path w="7953657" h="1312353">
                <a:moveTo>
                  <a:pt x="0" y="0"/>
                </a:moveTo>
                <a:lnTo>
                  <a:pt x="7953657" y="0"/>
                </a:lnTo>
                <a:lnTo>
                  <a:pt x="7953657" y="1312353"/>
                </a:lnTo>
                <a:lnTo>
                  <a:pt x="0" y="1312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1622086" y="6032290"/>
            <a:ext cx="6135686" cy="1589813"/>
          </a:xfrm>
          <a:custGeom>
            <a:avLst/>
            <a:gdLst/>
            <a:ahLst/>
            <a:cxnLst/>
            <a:rect l="l" t="t" r="r" b="b"/>
            <a:pathLst>
              <a:path w="6135686" h="1589813">
                <a:moveTo>
                  <a:pt x="0" y="0"/>
                </a:moveTo>
                <a:lnTo>
                  <a:pt x="6135686" y="0"/>
                </a:lnTo>
                <a:lnTo>
                  <a:pt x="6135686" y="1589813"/>
                </a:lnTo>
                <a:lnTo>
                  <a:pt x="0" y="158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5509" b="-10124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381488" y="4905116"/>
            <a:ext cx="3869271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경험의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구체성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1608580" y="4305627"/>
            <a:ext cx="6149192" cy="1593312"/>
          </a:xfrm>
          <a:custGeom>
            <a:avLst/>
            <a:gdLst/>
            <a:ahLst/>
            <a:cxnLst/>
            <a:rect l="l" t="t" r="r" b="b"/>
            <a:pathLst>
              <a:path w="6149192" h="1593312">
                <a:moveTo>
                  <a:pt x="0" y="0"/>
                </a:moveTo>
                <a:lnTo>
                  <a:pt x="6149192" y="0"/>
                </a:lnTo>
                <a:lnTo>
                  <a:pt x="6149192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118" b="-11251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997206" y="8527613"/>
            <a:ext cx="5906371" cy="765333"/>
          </a:xfrm>
          <a:custGeom>
            <a:avLst/>
            <a:gdLst/>
            <a:ahLst/>
            <a:cxnLst/>
            <a:rect l="l" t="t" r="r" b="b"/>
            <a:pathLst>
              <a:path w="5906371" h="765333">
                <a:moveTo>
                  <a:pt x="0" y="0"/>
                </a:moveTo>
                <a:lnTo>
                  <a:pt x="5906371" y="0"/>
                </a:lnTo>
                <a:lnTo>
                  <a:pt x="5906371" y="765333"/>
                </a:lnTo>
                <a:lnTo>
                  <a:pt x="0" y="765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54478" y="2588385"/>
            <a:ext cx="7904932" cy="89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24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평가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결과가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"</a:t>
            </a:r>
            <a:r>
              <a:rPr lang="en-US" sz="2100" dirty="0" err="1">
                <a:solidFill>
                  <a:srgbClr val="C00000"/>
                </a:solidFill>
                <a:latin typeface="Canva Sans"/>
                <a:ea typeface="Canva Sans"/>
                <a:cs typeface="Canva Sans"/>
                <a:sym typeface="Canva Sans"/>
              </a:rPr>
              <a:t>불명확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", "</a:t>
            </a:r>
            <a:r>
              <a:rPr lang="en-US" sz="2100" dirty="0" err="1">
                <a:solidFill>
                  <a:srgbClr val="C00000"/>
                </a:solidFill>
                <a:latin typeface="Canva Sans"/>
                <a:ea typeface="Canva Sans"/>
                <a:cs typeface="Canva Sans"/>
                <a:sym typeface="Canva Sans"/>
              </a:rPr>
              <a:t>모호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"할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경우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525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→ Reflection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노드가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재평가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유도</a:t>
            </a:r>
            <a:endParaRPr lang="en-US" sz="21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3052" y="1843799"/>
            <a:ext cx="7904932" cy="43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</a:t>
            </a:r>
            <a:r>
              <a:rPr lang="en-US" sz="2599" b="1" dirty="0" err="1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Canva Sans Bold"/>
              </a:rPr>
              <a:t>Reflection</a:t>
            </a:r>
            <a:r>
              <a:rPr lang="en-US" sz="25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_node</a:t>
            </a:r>
            <a:endParaRPr lang="en-US" sz="25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73527" y="5908465"/>
            <a:ext cx="7904932" cy="133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24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현재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current_question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)과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현재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답변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current_answer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)가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conversation에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존재하는지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확인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  <a:p>
            <a:pPr algn="just">
              <a:lnSpc>
                <a:spcPts val="5250"/>
              </a:lnSpc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     →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중복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저장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방지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93257" y="1843799"/>
            <a:ext cx="7904932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Canva Sans Bold"/>
              </a:rPr>
              <a:t>- </a:t>
            </a:r>
            <a:r>
              <a:rPr lang="en-US" sz="2599" b="1" dirty="0" err="1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Canva Sans Bold"/>
              </a:rPr>
              <a:t>re_evaluation_answer</a:t>
            </a:r>
            <a:endParaRPr lang="en-US" sz="2599" b="1" dirty="0">
              <a:solidFill>
                <a:srgbClr val="000000"/>
              </a:solidFill>
              <a:latin typeface="Arimo Bold" panose="020B0600000101010101" charset="0"/>
              <a:ea typeface="Arimo Bold" panose="020B0600000101010101" charset="0"/>
              <a:cs typeface="Arimo Bold" panose="020B0600000101010101" charset="0"/>
              <a:sym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81488" y="6622840"/>
            <a:ext cx="3869271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문제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해결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능력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81488" y="3187392"/>
            <a:ext cx="3869271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기술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이해도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93257" y="7869753"/>
            <a:ext cx="7904932" cy="42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 Bold"/>
              </a:rPr>
              <a:t>+) 재평가 후 → 다음 단계로 진행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al"/>
                </a:rPr>
                <a:t>‹4›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6" y="431074"/>
            <a:ext cx="10804073" cy="943266"/>
            <a:chOff x="0" y="0"/>
            <a:chExt cx="1187728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7280" cy="1257688"/>
            </a:xfrm>
            <a:custGeom>
              <a:avLst/>
              <a:gdLst/>
              <a:ahLst/>
              <a:cxnLst/>
              <a:rect l="l" t="t" r="r" b="b"/>
              <a:pathLst>
                <a:path w="11877280" h="1257688">
                  <a:moveTo>
                    <a:pt x="0" y="0"/>
                  </a:moveTo>
                  <a:lnTo>
                    <a:pt x="11877280" y="0"/>
                  </a:lnTo>
                  <a:lnTo>
                    <a:pt x="1187728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87728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진행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검토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및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생성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220" y="1963908"/>
            <a:ext cx="4974342" cy="613283"/>
            <a:chOff x="0" y="0"/>
            <a:chExt cx="6632456" cy="8177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32456" cy="817711"/>
            </a:xfrm>
            <a:custGeom>
              <a:avLst/>
              <a:gdLst/>
              <a:ahLst/>
              <a:cxnLst/>
              <a:rect l="l" t="t" r="r" b="b"/>
              <a:pathLst>
                <a:path w="6632456" h="817711">
                  <a:moveTo>
                    <a:pt x="0" y="0"/>
                  </a:moveTo>
                  <a:lnTo>
                    <a:pt x="6632456" y="0"/>
                  </a:lnTo>
                  <a:lnTo>
                    <a:pt x="6632456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6632456" cy="836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진행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검토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6137567"/>
            <a:ext cx="6440223" cy="3130529"/>
          </a:xfrm>
          <a:custGeom>
            <a:avLst/>
            <a:gdLst/>
            <a:ahLst/>
            <a:cxnLst/>
            <a:rect l="l" t="t" r="r" b="b"/>
            <a:pathLst>
              <a:path w="6440223" h="3130529">
                <a:moveTo>
                  <a:pt x="0" y="0"/>
                </a:moveTo>
                <a:lnTo>
                  <a:pt x="6440223" y="0"/>
                </a:lnTo>
                <a:lnTo>
                  <a:pt x="6440223" y="3130529"/>
                </a:lnTo>
                <a:lnTo>
                  <a:pt x="0" y="313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057"/>
            </a:stretch>
          </a:blipFill>
        </p:spPr>
      </p:sp>
      <p:sp>
        <p:nvSpPr>
          <p:cNvPr id="23" name="AutoShape 23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028700" y="4042136"/>
            <a:ext cx="6440223" cy="789206"/>
          </a:xfrm>
          <a:custGeom>
            <a:avLst/>
            <a:gdLst/>
            <a:ahLst/>
            <a:cxnLst/>
            <a:rect l="l" t="t" r="r" b="b"/>
            <a:pathLst>
              <a:path w="6440223" h="789206">
                <a:moveTo>
                  <a:pt x="0" y="0"/>
                </a:moveTo>
                <a:lnTo>
                  <a:pt x="6440223" y="0"/>
                </a:lnTo>
                <a:lnTo>
                  <a:pt x="6440223" y="789206"/>
                </a:lnTo>
                <a:lnTo>
                  <a:pt x="0" y="78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5898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63914" y="1963908"/>
            <a:ext cx="3460288" cy="613283"/>
            <a:chOff x="0" y="0"/>
            <a:chExt cx="4613717" cy="8177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613717" cy="836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생성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0017799" y="3980307"/>
            <a:ext cx="5348422" cy="1069684"/>
          </a:xfrm>
          <a:custGeom>
            <a:avLst/>
            <a:gdLst/>
            <a:ahLst/>
            <a:cxnLst/>
            <a:rect l="l" t="t" r="r" b="b"/>
            <a:pathLst>
              <a:path w="5348422" h="1069684">
                <a:moveTo>
                  <a:pt x="0" y="0"/>
                </a:moveTo>
                <a:lnTo>
                  <a:pt x="5348423" y="0"/>
                </a:lnTo>
                <a:lnTo>
                  <a:pt x="5348423" y="1069685"/>
                </a:lnTo>
                <a:lnTo>
                  <a:pt x="0" y="1069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017799" y="7702832"/>
            <a:ext cx="7900687" cy="1036965"/>
          </a:xfrm>
          <a:custGeom>
            <a:avLst/>
            <a:gdLst/>
            <a:ahLst/>
            <a:cxnLst/>
            <a:rect l="l" t="t" r="r" b="b"/>
            <a:pathLst>
              <a:path w="7900687" h="1036965">
                <a:moveTo>
                  <a:pt x="0" y="0"/>
                </a:moveTo>
                <a:lnTo>
                  <a:pt x="7900688" y="0"/>
                </a:lnTo>
                <a:lnTo>
                  <a:pt x="7900688" y="1036965"/>
                </a:lnTo>
                <a:lnTo>
                  <a:pt x="0" y="1036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017799" y="5189485"/>
            <a:ext cx="7900687" cy="1896165"/>
          </a:xfrm>
          <a:custGeom>
            <a:avLst/>
            <a:gdLst/>
            <a:ahLst/>
            <a:cxnLst/>
            <a:rect l="l" t="t" r="r" b="b"/>
            <a:pathLst>
              <a:path w="7900687" h="1896165">
                <a:moveTo>
                  <a:pt x="0" y="0"/>
                </a:moveTo>
                <a:lnTo>
                  <a:pt x="7900688" y="0"/>
                </a:lnTo>
                <a:lnTo>
                  <a:pt x="7900688" y="1896165"/>
                </a:lnTo>
                <a:lnTo>
                  <a:pt x="0" y="1896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76220" y="2872466"/>
            <a:ext cx="6037825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평가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결과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기반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흐름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제어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76219" y="3523976"/>
            <a:ext cx="7926642" cy="33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모든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전략군을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한 번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이상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커버하거나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5회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이상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시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종료</a:t>
            </a:r>
            <a:endParaRPr lang="en-US" sz="19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6219" y="5011892"/>
            <a:ext cx="792664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최근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평가가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"</a:t>
            </a:r>
            <a:r>
              <a:rPr lang="en-US" sz="2100" dirty="0" err="1">
                <a:solidFill>
                  <a:srgbClr val="C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하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→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추가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유지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</a:t>
            </a:r>
            <a:r>
              <a:rPr lang="en-US" sz="2100" dirty="0">
                <a:solidFill>
                  <a:srgbClr val="C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중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또는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"</a:t>
            </a:r>
            <a:r>
              <a:rPr lang="en-US" sz="2100" dirty="0" err="1">
                <a:solidFill>
                  <a:srgbClr val="C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상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"이면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→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다음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전략으로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이동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663914" y="2872466"/>
            <a:ext cx="7595386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기존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답변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평가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결과를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활용하여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심화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생성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63914" y="3523976"/>
            <a:ext cx="7568797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Chroma Vector DB 도입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3914" y="7190425"/>
            <a:ext cx="7595386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유사 질문 3개를 검색해 프롬프트에 삽입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63914" y="8902065"/>
            <a:ext cx="7595386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LLM은 이 정보들을 참조하여 보다 정밀한 후속 질문을 생성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324" y="419100"/>
            <a:ext cx="7534085" cy="978525"/>
            <a:chOff x="0" y="-47012"/>
            <a:chExt cx="10045447" cy="1304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45447" cy="1257688"/>
            </a:xfrm>
            <a:custGeom>
              <a:avLst/>
              <a:gdLst/>
              <a:ahLst/>
              <a:cxnLst/>
              <a:rect l="l" t="t" r="r" b="b"/>
              <a:pathLst>
                <a:path w="10045447" h="1257688">
                  <a:moveTo>
                    <a:pt x="0" y="0"/>
                  </a:moveTo>
                  <a:lnTo>
                    <a:pt x="10045447" y="0"/>
                  </a:lnTo>
                  <a:lnTo>
                    <a:pt x="10045447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012"/>
              <a:ext cx="10045447" cy="12767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피드백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보고서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35801" y="5201570"/>
            <a:ext cx="7737444" cy="613283"/>
            <a:chOff x="0" y="0"/>
            <a:chExt cx="10316592" cy="8177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16593" cy="817711"/>
            </a:xfrm>
            <a:custGeom>
              <a:avLst/>
              <a:gdLst/>
              <a:ahLst/>
              <a:cxnLst/>
              <a:rect l="l" t="t" r="r" b="b"/>
              <a:pathLst>
                <a:path w="10316593" h="817711">
                  <a:moveTo>
                    <a:pt x="0" y="0"/>
                  </a:moveTo>
                  <a:lnTo>
                    <a:pt x="10316593" y="0"/>
                  </a:lnTo>
                  <a:lnTo>
                    <a:pt x="10316593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10316592" cy="9320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종합 피드백 : 전체 인터뷰의 인상, 강점, 보완점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9838872" y="5814854"/>
            <a:ext cx="7393839" cy="3306689"/>
          </a:xfrm>
          <a:custGeom>
            <a:avLst/>
            <a:gdLst/>
            <a:ahLst/>
            <a:cxnLst/>
            <a:rect l="l" t="t" r="r" b="b"/>
            <a:pathLst>
              <a:path w="7393839" h="3306689">
                <a:moveTo>
                  <a:pt x="0" y="0"/>
                </a:moveTo>
                <a:lnTo>
                  <a:pt x="7393839" y="0"/>
                </a:lnTo>
                <a:lnTo>
                  <a:pt x="7393839" y="3306689"/>
                </a:lnTo>
                <a:lnTo>
                  <a:pt x="0" y="3306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838872" y="3509312"/>
            <a:ext cx="7420428" cy="1501144"/>
          </a:xfrm>
          <a:custGeom>
            <a:avLst/>
            <a:gdLst/>
            <a:ahLst/>
            <a:cxnLst/>
            <a:rect l="l" t="t" r="r" b="b"/>
            <a:pathLst>
              <a:path w="7420428" h="1501144">
                <a:moveTo>
                  <a:pt x="0" y="0"/>
                </a:moveTo>
                <a:lnTo>
                  <a:pt x="7420428" y="0"/>
                </a:lnTo>
                <a:lnTo>
                  <a:pt x="7420428" y="1501144"/>
                </a:lnTo>
                <a:lnTo>
                  <a:pt x="0" y="1501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2412576"/>
            <a:ext cx="4898539" cy="379694"/>
          </a:xfrm>
          <a:custGeom>
            <a:avLst/>
            <a:gdLst/>
            <a:ahLst/>
            <a:cxnLst/>
            <a:rect l="l" t="t" r="r" b="b"/>
            <a:pathLst>
              <a:path w="4898539" h="379694">
                <a:moveTo>
                  <a:pt x="0" y="0"/>
                </a:moveTo>
                <a:lnTo>
                  <a:pt x="4898539" y="0"/>
                </a:lnTo>
                <a:lnTo>
                  <a:pt x="4898539" y="379694"/>
                </a:lnTo>
                <a:lnTo>
                  <a:pt x="0" y="379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7172" r="-39734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435801" y="1892056"/>
            <a:ext cx="7737444" cy="1360081"/>
            <a:chOff x="0" y="0"/>
            <a:chExt cx="10316592" cy="18134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16593" cy="1813441"/>
            </a:xfrm>
            <a:custGeom>
              <a:avLst/>
              <a:gdLst/>
              <a:ahLst/>
              <a:cxnLst/>
              <a:rect l="l" t="t" r="r" b="b"/>
              <a:pathLst>
                <a:path w="10316593" h="1813441">
                  <a:moveTo>
                    <a:pt x="0" y="0"/>
                  </a:moveTo>
                  <a:lnTo>
                    <a:pt x="10316593" y="0"/>
                  </a:lnTo>
                  <a:lnTo>
                    <a:pt x="10316593" y="1813441"/>
                  </a:lnTo>
                  <a:lnTo>
                    <a:pt x="0" y="1813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10316592" cy="19277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 strategy 불러오기</a:t>
              </a:r>
            </a:p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전체 피드백 섹션을 Markdown 형식으로 구성</a:t>
              </a:r>
            </a:p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section_text를 section 리스트에 추가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28700" y="3395012"/>
            <a:ext cx="7367250" cy="3149499"/>
          </a:xfrm>
          <a:custGeom>
            <a:avLst/>
            <a:gdLst/>
            <a:ahLst/>
            <a:cxnLst/>
            <a:rect l="l" t="t" r="r" b="b"/>
            <a:pathLst>
              <a:path w="7367250" h="3149499">
                <a:moveTo>
                  <a:pt x="0" y="0"/>
                </a:moveTo>
                <a:lnTo>
                  <a:pt x="7367250" y="0"/>
                </a:lnTo>
                <a:lnTo>
                  <a:pt x="7367250" y="3149500"/>
                </a:lnTo>
                <a:lnTo>
                  <a:pt x="0" y="3149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217199" y="8769893"/>
            <a:ext cx="6875936" cy="572133"/>
            <a:chOff x="0" y="0"/>
            <a:chExt cx="9167914" cy="762844"/>
          </a:xfrm>
        </p:grpSpPr>
        <p:sp>
          <p:nvSpPr>
            <p:cNvPr id="31" name="Freeform 31"/>
            <p:cNvSpPr/>
            <p:nvPr/>
          </p:nvSpPr>
          <p:spPr>
            <a:xfrm>
              <a:off x="0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3665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답변 요약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159498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3163163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강점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6322662" y="0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2" y="0"/>
                  </a:lnTo>
                  <a:lnTo>
                    <a:pt x="2845252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6326327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약점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17199" y="6896065"/>
            <a:ext cx="6875936" cy="572133"/>
            <a:chOff x="0" y="0"/>
            <a:chExt cx="9167914" cy="762844"/>
          </a:xfrm>
        </p:grpSpPr>
        <p:sp>
          <p:nvSpPr>
            <p:cNvPr id="38" name="Freeform 38"/>
            <p:cNvSpPr/>
            <p:nvPr/>
          </p:nvSpPr>
          <p:spPr>
            <a:xfrm>
              <a:off x="0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3665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question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3159498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3163163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answer</a:t>
              </a:r>
            </a:p>
          </p:txBody>
        </p:sp>
        <p:sp>
          <p:nvSpPr>
            <p:cNvPr id="42" name="Freeform 42"/>
            <p:cNvSpPr/>
            <p:nvPr/>
          </p:nvSpPr>
          <p:spPr>
            <a:xfrm>
              <a:off x="6322662" y="0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2" y="0"/>
                  </a:lnTo>
                  <a:lnTo>
                    <a:pt x="2845252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6326327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연관성, 구체성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397915" y="7747517"/>
            <a:ext cx="514504" cy="743056"/>
            <a:chOff x="0" y="0"/>
            <a:chExt cx="5627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62795" cy="812800"/>
            </a:xfrm>
            <a:custGeom>
              <a:avLst/>
              <a:gdLst/>
              <a:ahLst/>
              <a:cxnLst/>
              <a:rect l="l" t="t" r="r" b="b"/>
              <a:pathLst>
                <a:path w="562795" h="812800">
                  <a:moveTo>
                    <a:pt x="28139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59595" y="0"/>
                  </a:lnTo>
                  <a:lnTo>
                    <a:pt x="359595" y="406400"/>
                  </a:lnTo>
                  <a:lnTo>
                    <a:pt x="562795" y="406400"/>
                  </a:lnTo>
                  <a:lnTo>
                    <a:pt x="281398" y="812800"/>
                  </a:lnTo>
                  <a:close/>
                </a:path>
              </a:pathLst>
            </a:custGeom>
            <a:solidFill>
              <a:srgbClr val="7F7F7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203200" y="-38100"/>
              <a:ext cx="156395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Arimo" panose="020B0600000101010101" charset="0"/>
                <a:ea typeface="Arimo" panose="020B0600000101010101" charset="0"/>
                <a:cs typeface="Arimo" panose="020B0600000101010101" charset="0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81457" y="1792170"/>
            <a:ext cx="3433343" cy="412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3549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분야별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블록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생성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81457" y="2839895"/>
            <a:ext cx="6641274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프롬프트 작성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‹6›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500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7" y="431075"/>
            <a:ext cx="8670472" cy="943266"/>
            <a:chOff x="0" y="0"/>
            <a:chExt cx="1156063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60630" cy="1257688"/>
            </a:xfrm>
            <a:custGeom>
              <a:avLst/>
              <a:gdLst/>
              <a:ahLst/>
              <a:cxnLst/>
              <a:rect l="l" t="t" r="r" b="b"/>
              <a:pathLst>
                <a:path w="11560630" h="1257688">
                  <a:moveTo>
                    <a:pt x="0" y="0"/>
                  </a:moveTo>
                  <a:lnTo>
                    <a:pt x="11560630" y="0"/>
                  </a:lnTo>
                  <a:lnTo>
                    <a:pt x="1156063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56063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[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참고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]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AI면접관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Agent with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Gradio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315705" y="2997015"/>
            <a:ext cx="2978176" cy="6261285"/>
          </a:xfrm>
          <a:custGeom>
            <a:avLst/>
            <a:gdLst/>
            <a:ahLst/>
            <a:cxnLst/>
            <a:rect l="l" t="t" r="r" b="b"/>
            <a:pathLst>
              <a:path w="2978176" h="6261285">
                <a:moveTo>
                  <a:pt x="0" y="0"/>
                </a:moveTo>
                <a:lnTo>
                  <a:pt x="2978176" y="0"/>
                </a:lnTo>
                <a:lnTo>
                  <a:pt x="2978176" y="6261285"/>
                </a:lnTo>
                <a:lnTo>
                  <a:pt x="0" y="6261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98587" y="2087931"/>
            <a:ext cx="5929783" cy="3639404"/>
          </a:xfrm>
          <a:custGeom>
            <a:avLst/>
            <a:gdLst/>
            <a:ahLst/>
            <a:cxnLst/>
            <a:rect l="l" t="t" r="r" b="b"/>
            <a:pathLst>
              <a:path w="5929783" h="3639404">
                <a:moveTo>
                  <a:pt x="0" y="0"/>
                </a:moveTo>
                <a:lnTo>
                  <a:pt x="5929783" y="0"/>
                </a:lnTo>
                <a:lnTo>
                  <a:pt x="5929783" y="3639404"/>
                </a:lnTo>
                <a:lnTo>
                  <a:pt x="0" y="3639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98587" y="6456197"/>
            <a:ext cx="7919563" cy="752358"/>
          </a:xfrm>
          <a:custGeom>
            <a:avLst/>
            <a:gdLst/>
            <a:ahLst/>
            <a:cxnLst/>
            <a:rect l="l" t="t" r="r" b="b"/>
            <a:pathLst>
              <a:path w="7919563" h="752358">
                <a:moveTo>
                  <a:pt x="0" y="0"/>
                </a:moveTo>
                <a:lnTo>
                  <a:pt x="7919563" y="0"/>
                </a:lnTo>
                <a:lnTo>
                  <a:pt x="7919563" y="752358"/>
                </a:lnTo>
                <a:lnTo>
                  <a:pt x="0" y="752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98587" y="7352313"/>
            <a:ext cx="7919563" cy="1870997"/>
          </a:xfrm>
          <a:custGeom>
            <a:avLst/>
            <a:gdLst/>
            <a:ahLst/>
            <a:cxnLst/>
            <a:rect l="l" t="t" r="r" b="b"/>
            <a:pathLst>
              <a:path w="7919563" h="1870997">
                <a:moveTo>
                  <a:pt x="0" y="0"/>
                </a:moveTo>
                <a:lnTo>
                  <a:pt x="7919563" y="0"/>
                </a:lnTo>
                <a:lnTo>
                  <a:pt x="7919563" y="1870997"/>
                </a:lnTo>
                <a:lnTo>
                  <a:pt x="0" y="187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 flipV="1">
            <a:off x="3274831" y="2087931"/>
            <a:ext cx="19050" cy="7254035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 flipV="1">
            <a:off x="9382020" y="2100343"/>
            <a:ext cx="38100" cy="7253985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495962" y="2383731"/>
            <a:ext cx="2617662" cy="613283"/>
            <a:chOff x="0" y="0"/>
            <a:chExt cx="3490216" cy="8177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490216" cy="817711"/>
            </a:xfrm>
            <a:custGeom>
              <a:avLst/>
              <a:gdLst/>
              <a:ahLst/>
              <a:cxnLst/>
              <a:rect l="l" t="t" r="r" b="b"/>
              <a:pathLst>
                <a:path w="3490216" h="817711">
                  <a:moveTo>
                    <a:pt x="0" y="0"/>
                  </a:moveTo>
                  <a:lnTo>
                    <a:pt x="3490216" y="0"/>
                  </a:lnTo>
                  <a:lnTo>
                    <a:pt x="3490216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3490216" cy="836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 dirty="0">
                  <a:solidFill>
                    <a:srgbClr val="7F7F7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Process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94887" y="5583961"/>
            <a:ext cx="558513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이력서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업로드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및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진행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69469" y="5991745"/>
            <a:ext cx="558513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 피드백 보고서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472475" y="2188673"/>
            <a:ext cx="5730952" cy="2804246"/>
            <a:chOff x="0" y="0"/>
            <a:chExt cx="7641269" cy="3738994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7641269" cy="3738994"/>
              <a:chOff x="0" y="0"/>
              <a:chExt cx="7641269" cy="37389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641268" cy="3738977"/>
              </a:xfrm>
              <a:custGeom>
                <a:avLst/>
                <a:gdLst/>
                <a:ahLst/>
                <a:cxnLst/>
                <a:rect l="l" t="t" r="r" b="b"/>
                <a:pathLst>
                  <a:path w="7641268" h="3738977">
                    <a:moveTo>
                      <a:pt x="0" y="0"/>
                    </a:moveTo>
                    <a:lnTo>
                      <a:pt x="7641268" y="0"/>
                    </a:lnTo>
                    <a:lnTo>
                      <a:pt x="7641268" y="3738977"/>
                    </a:lnTo>
                    <a:lnTo>
                      <a:pt x="0" y="3738977"/>
                    </a:lnTo>
                    <a:close/>
                  </a:path>
                </a:pathLst>
              </a:custGeom>
              <a:solidFill>
                <a:srgbClr val="D9EDEA"/>
              </a:solidFill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138896" y="181798"/>
              <a:ext cx="7363477" cy="3375398"/>
            </a:xfrm>
            <a:custGeom>
              <a:avLst/>
              <a:gdLst/>
              <a:ahLst/>
              <a:cxnLst/>
              <a:rect l="l" t="t" r="r" b="b"/>
              <a:pathLst>
                <a:path w="7363477" h="3375398">
                  <a:moveTo>
                    <a:pt x="0" y="0"/>
                  </a:moveTo>
                  <a:lnTo>
                    <a:pt x="7363477" y="0"/>
                  </a:lnTo>
                  <a:lnTo>
                    <a:pt x="7363477" y="3375398"/>
                  </a:lnTo>
                  <a:lnTo>
                    <a:pt x="0" y="3375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151109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3472475" y="6153669"/>
            <a:ext cx="5730952" cy="3112328"/>
            <a:chOff x="0" y="0"/>
            <a:chExt cx="7641269" cy="414977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7641269" cy="4149771"/>
              <a:chOff x="0" y="0"/>
              <a:chExt cx="7641269" cy="414977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641268" cy="4149752"/>
              </a:xfrm>
              <a:custGeom>
                <a:avLst/>
                <a:gdLst/>
                <a:ahLst/>
                <a:cxnLst/>
                <a:rect l="l" t="t" r="r" b="b"/>
                <a:pathLst>
                  <a:path w="7641268" h="4149752">
                    <a:moveTo>
                      <a:pt x="0" y="0"/>
                    </a:moveTo>
                    <a:lnTo>
                      <a:pt x="7641268" y="0"/>
                    </a:lnTo>
                    <a:lnTo>
                      <a:pt x="7641268" y="4149752"/>
                    </a:lnTo>
                    <a:lnTo>
                      <a:pt x="0" y="4149752"/>
                    </a:lnTo>
                    <a:close/>
                  </a:path>
                </a:pathLst>
              </a:custGeom>
              <a:solidFill>
                <a:srgbClr val="D9EDEA"/>
              </a:solidFill>
            </p:spPr>
          </p:sp>
        </p:grpSp>
        <p:sp>
          <p:nvSpPr>
            <p:cNvPr id="37" name="Freeform 37"/>
            <p:cNvSpPr/>
            <p:nvPr/>
          </p:nvSpPr>
          <p:spPr>
            <a:xfrm>
              <a:off x="107950" y="167383"/>
              <a:ext cx="7425369" cy="1723158"/>
            </a:xfrm>
            <a:custGeom>
              <a:avLst/>
              <a:gdLst/>
              <a:ahLst/>
              <a:cxnLst/>
              <a:rect l="l" t="t" r="r" b="b"/>
              <a:pathLst>
                <a:path w="7425369" h="1723158">
                  <a:moveTo>
                    <a:pt x="0" y="0"/>
                  </a:moveTo>
                  <a:lnTo>
                    <a:pt x="7425369" y="0"/>
                  </a:lnTo>
                  <a:lnTo>
                    <a:pt x="7425369" y="1723158"/>
                  </a:lnTo>
                  <a:lnTo>
                    <a:pt x="0" y="1723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b="-289440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07950" y="2032314"/>
              <a:ext cx="7425369" cy="1950074"/>
            </a:xfrm>
            <a:custGeom>
              <a:avLst/>
              <a:gdLst/>
              <a:ahLst/>
              <a:cxnLst/>
              <a:rect l="l" t="t" r="r" b="b"/>
              <a:pathLst>
                <a:path w="7425369" h="1950074">
                  <a:moveTo>
                    <a:pt x="0" y="0"/>
                  </a:moveTo>
                  <a:lnTo>
                    <a:pt x="7425369" y="0"/>
                  </a:lnTo>
                  <a:lnTo>
                    <a:pt x="7425369" y="1950074"/>
                  </a:lnTo>
                  <a:lnTo>
                    <a:pt x="0" y="1950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06340" b="-144446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3524005" y="7208555"/>
            <a:ext cx="2680238" cy="330534"/>
            <a:chOff x="0" y="0"/>
            <a:chExt cx="705906" cy="8705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05906" cy="87054"/>
            </a:xfrm>
            <a:custGeom>
              <a:avLst/>
              <a:gdLst/>
              <a:ahLst/>
              <a:cxnLst/>
              <a:rect l="l" t="t" r="r" b="b"/>
              <a:pathLst>
                <a:path w="705906" h="87054">
                  <a:moveTo>
                    <a:pt x="0" y="0"/>
                  </a:moveTo>
                  <a:lnTo>
                    <a:pt x="705906" y="0"/>
                  </a:lnTo>
                  <a:lnTo>
                    <a:pt x="705906" y="87054"/>
                  </a:lnTo>
                  <a:lnTo>
                    <a:pt x="0" y="87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705906" cy="1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24005" y="8287811"/>
            <a:ext cx="5158537" cy="775163"/>
            <a:chOff x="0" y="0"/>
            <a:chExt cx="1358627" cy="20415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58627" cy="204158"/>
            </a:xfrm>
            <a:custGeom>
              <a:avLst/>
              <a:gdLst/>
              <a:ahLst/>
              <a:cxnLst/>
              <a:rect l="l" t="t" r="r" b="b"/>
              <a:pathLst>
                <a:path w="1358627" h="204158">
                  <a:moveTo>
                    <a:pt x="0" y="0"/>
                  </a:moveTo>
                  <a:lnTo>
                    <a:pt x="1358627" y="0"/>
                  </a:lnTo>
                  <a:lnTo>
                    <a:pt x="1358627" y="204158"/>
                  </a:lnTo>
                  <a:lnTo>
                    <a:pt x="0" y="204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358627" cy="242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988965" y="5377823"/>
            <a:ext cx="2602188" cy="349512"/>
            <a:chOff x="0" y="0"/>
            <a:chExt cx="685350" cy="9205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5350" cy="92053"/>
            </a:xfrm>
            <a:custGeom>
              <a:avLst/>
              <a:gdLst/>
              <a:ahLst/>
              <a:cxnLst/>
              <a:rect l="l" t="t" r="r" b="b"/>
              <a:pathLst>
                <a:path w="685350" h="92053">
                  <a:moveTo>
                    <a:pt x="0" y="0"/>
                  </a:moveTo>
                  <a:lnTo>
                    <a:pt x="685350" y="0"/>
                  </a:lnTo>
                  <a:lnTo>
                    <a:pt x="685350" y="92053"/>
                  </a:lnTo>
                  <a:lnTo>
                    <a:pt x="0" y="92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685350" cy="130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06519" y="607309"/>
            <a:ext cx="1971762" cy="364862"/>
          </a:xfrm>
          <a:custGeom>
            <a:avLst/>
            <a:gdLst/>
            <a:ahLst/>
            <a:cxnLst/>
            <a:rect l="l" t="t" r="r" b="b"/>
            <a:pathLst>
              <a:path w="1971762" h="364862">
                <a:moveTo>
                  <a:pt x="0" y="0"/>
                </a:moveTo>
                <a:lnTo>
                  <a:pt x="1971761" y="0"/>
                </a:lnTo>
                <a:lnTo>
                  <a:pt x="1971761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9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10358" y="5239199"/>
            <a:ext cx="4112058" cy="361559"/>
            <a:chOff x="0" y="0"/>
            <a:chExt cx="5482744" cy="4820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2744" cy="482078"/>
            </a:xfrm>
            <a:custGeom>
              <a:avLst/>
              <a:gdLst/>
              <a:ahLst/>
              <a:cxnLst/>
              <a:rect l="l" t="t" r="r" b="b"/>
              <a:pathLst>
                <a:path w="5482744" h="482078">
                  <a:moveTo>
                    <a:pt x="0" y="0"/>
                  </a:moveTo>
                  <a:lnTo>
                    <a:pt x="5482744" y="0"/>
                  </a:lnTo>
                  <a:lnTo>
                    <a:pt x="5482744" y="482078"/>
                  </a:lnTo>
                  <a:lnTo>
                    <a:pt x="0" y="482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482744" cy="539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44"/>
                </a:lnSpc>
              </a:pPr>
              <a:r>
                <a:rPr lang="en-US" sz="295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it possible</a:t>
              </a:r>
            </a:p>
          </p:txBody>
        </p:sp>
      </p:grpSp>
      <p:sp>
        <p:nvSpPr>
          <p:cNvPr id="6" name="Freeform 6" descr="텍스트, 클립아트이(가) 표시된 사진  자동 생성된 설명"/>
          <p:cNvSpPr/>
          <p:nvPr/>
        </p:nvSpPr>
        <p:spPr>
          <a:xfrm>
            <a:off x="12078141" y="4361654"/>
            <a:ext cx="3558559" cy="745007"/>
          </a:xfrm>
          <a:custGeom>
            <a:avLst/>
            <a:gdLst/>
            <a:ahLst/>
            <a:cxnLst/>
            <a:rect l="l" t="t" r="r" b="b"/>
            <a:pathLst>
              <a:path w="3558559" h="745007">
                <a:moveTo>
                  <a:pt x="0" y="0"/>
                </a:moveTo>
                <a:lnTo>
                  <a:pt x="3558559" y="0"/>
                </a:lnTo>
                <a:lnTo>
                  <a:pt x="3558559" y="745006"/>
                </a:lnTo>
                <a:lnTo>
                  <a:pt x="0" y="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6842"/>
            <a:ext cx="18288000" cy="11254154"/>
          </a:xfrm>
          <a:custGeom>
            <a:avLst/>
            <a:gdLst/>
            <a:ahLst/>
            <a:cxnLst/>
            <a:rect l="l" t="t" r="r" b="b"/>
            <a:pathLst>
              <a:path w="18288000" h="11254154">
                <a:moveTo>
                  <a:pt x="0" y="0"/>
                </a:moveTo>
                <a:lnTo>
                  <a:pt x="18288000" y="0"/>
                </a:lnTo>
                <a:lnTo>
                  <a:pt x="18288000" y="11254154"/>
                </a:lnTo>
                <a:lnTo>
                  <a:pt x="0" y="1125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406</Words>
  <Application>Microsoft Office PowerPoint</Application>
  <PresentationFormat>사용자 지정</PresentationFormat>
  <Paragraphs>97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Arimo Bold</vt:lpstr>
      <vt:lpstr>Arial</vt:lpstr>
      <vt:lpstr>Arial Black</vt:lpstr>
      <vt:lpstr>Calibri</vt:lpstr>
      <vt:lpstr>Mandali</vt:lpstr>
      <vt:lpstr>Arial Bold</vt:lpstr>
      <vt:lpstr>Canva Sans Bold</vt:lpstr>
      <vt:lpstr>Canva Sans</vt:lpstr>
      <vt:lpstr>Arimo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AI_01반_01조</dc:title>
  <dc:creator>User</dc:creator>
  <cp:lastModifiedBy>조연서</cp:lastModifiedBy>
  <cp:revision>10</cp:revision>
  <dcterms:created xsi:type="dcterms:W3CDTF">2006-08-16T00:00:00Z</dcterms:created>
  <dcterms:modified xsi:type="dcterms:W3CDTF">2025-05-12T02:25:02Z</dcterms:modified>
  <dc:identifier>DAGnBXFv9tQ</dc:identifier>
</cp:coreProperties>
</file>